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18-Nov-21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18-Nov-21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Comparative Analysis of Six Programming Languages Based on Readability, Writability, and Reliability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Zahin</a:t>
            </a:r>
            <a:r>
              <a:rPr lang="en-US" dirty="0" smtClean="0"/>
              <a:t> Ahmed, </a:t>
            </a:r>
            <a:r>
              <a:rPr lang="en-US" dirty="0" err="1"/>
              <a:t>Farishta</a:t>
            </a:r>
            <a:r>
              <a:rPr lang="en-US" dirty="0"/>
              <a:t> </a:t>
            </a:r>
            <a:r>
              <a:rPr lang="en-US" dirty="0" err="1"/>
              <a:t>Jayas</a:t>
            </a:r>
            <a:r>
              <a:rPr lang="en-US" dirty="0"/>
              <a:t> </a:t>
            </a:r>
            <a:r>
              <a:rPr lang="en-US" dirty="0" err="1" smtClean="0"/>
              <a:t>Kinjol</a:t>
            </a:r>
            <a:r>
              <a:rPr lang="en-US" dirty="0" smtClean="0"/>
              <a:t>, </a:t>
            </a:r>
            <a:r>
              <a:rPr lang="en-US" dirty="0" err="1"/>
              <a:t>Ishrat</a:t>
            </a:r>
            <a:r>
              <a:rPr lang="en-US" dirty="0"/>
              <a:t> Jahan </a:t>
            </a:r>
            <a:r>
              <a:rPr lang="en-US" dirty="0" err="1" smtClean="0"/>
              <a:t>Ananya</a:t>
            </a:r>
            <a:endParaRPr lang="en-US" dirty="0" smtClean="0"/>
          </a:p>
          <a:p>
            <a:r>
              <a:rPr lang="en-US" sz="1600" dirty="0" smtClean="0"/>
              <a:t>Department of Electrical and Computer Engineering, </a:t>
            </a:r>
          </a:p>
          <a:p>
            <a:r>
              <a:rPr lang="en-US" sz="1600" dirty="0" smtClean="0"/>
              <a:t>North South University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83729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0442585"/>
              </p:ext>
            </p:extLst>
          </p:nvPr>
        </p:nvGraphicFramePr>
        <p:xfrm>
          <a:off x="750031" y="717049"/>
          <a:ext cx="4126768" cy="5027258"/>
        </p:xfrm>
        <a:graphic>
          <a:graphicData uri="http://schemas.openxmlformats.org/drawingml/2006/table">
            <a:tbl>
              <a:tblPr firstRow="1" firstCol="1" bandRow="1"/>
              <a:tblGrid>
                <a:gridCol w="797415">
                  <a:extLst>
                    <a:ext uri="{9D8B030D-6E8A-4147-A177-3AD203B41FA5}">
                      <a16:colId xmlns:a16="http://schemas.microsoft.com/office/drawing/2014/main" val="327381029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74857066"/>
                    </a:ext>
                  </a:extLst>
                </a:gridCol>
                <a:gridCol w="1226860">
                  <a:extLst>
                    <a:ext uri="{9D8B030D-6E8A-4147-A177-3AD203B41FA5}">
                      <a16:colId xmlns:a16="http://schemas.microsoft.com/office/drawing/2014/main" val="3336906447"/>
                    </a:ext>
                  </a:extLst>
                </a:gridCol>
                <a:gridCol w="883293">
                  <a:extLst>
                    <a:ext uri="{9D8B030D-6E8A-4147-A177-3AD203B41FA5}">
                      <a16:colId xmlns:a16="http://schemas.microsoft.com/office/drawing/2014/main" val="1426522608"/>
                    </a:ext>
                  </a:extLst>
                </a:gridCol>
              </a:tblGrid>
              <a:tr h="426599">
                <a:tc>
                  <a:txBody>
                    <a:bodyPr/>
                    <a:lstStyle/>
                    <a:p>
                      <a:endParaRPr lang="en-US" sz="105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Type checking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Exception handling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Restricted aliasing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846" marR="7846" marT="7846" marB="784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226594"/>
                  </a:ext>
                </a:extLst>
              </a:tr>
              <a:tr h="290917"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Static type checking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Does not provide support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989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Support provided 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846" marR="7846" marT="7846" marB="784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044832"/>
                  </a:ext>
                </a:extLst>
              </a:tr>
              <a:tr h="4456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Not very strongly typed[5]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843689"/>
                  </a:ext>
                </a:extLst>
              </a:tr>
              <a:tr h="326765"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C++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Static type checking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Moderate support [5]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Support provided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846" marR="7846" marT="7846" marB="784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543711"/>
                  </a:ext>
                </a:extLst>
              </a:tr>
              <a:tr h="4456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Mostly strongly typed[5]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271365"/>
                  </a:ext>
                </a:extLst>
              </a:tr>
              <a:tr h="319780"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Java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Static type checking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Strong support using catch and throws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Handles aliasing in runtime, so moderate support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846" marR="7846" marT="7846" marB="784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3969606"/>
                  </a:ext>
                </a:extLst>
              </a:tr>
              <a:tr h="4456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Mostly strongly typed[5]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368338"/>
                  </a:ext>
                </a:extLst>
              </a:tr>
              <a:tr h="426599"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JavaScript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Dynamic type checking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989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Moderate support using try catch throw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Aliasing not possible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846" marR="7846" marT="7846" marB="784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265433"/>
                  </a:ext>
                </a:extLst>
              </a:tr>
              <a:tr h="3004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Not strongly typed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98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203796"/>
                  </a:ext>
                </a:extLst>
              </a:tr>
              <a:tr h="426599"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Python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Dynamic type checking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Strong support using try except [5]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Support not provided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846" marR="7846" marT="7846" marB="784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9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4023977"/>
                  </a:ext>
                </a:extLst>
              </a:tr>
              <a:tr h="4456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Mostly strongly typed[5]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330532"/>
                  </a:ext>
                </a:extLst>
              </a:tr>
              <a:tr h="426599"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Dynamic type checking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Moderate support 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Aliasing not possible</a:t>
                      </a:r>
                      <a:endParaRPr lang="en-US" sz="10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846" marR="7846" marT="7846" marB="784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1456997"/>
                  </a:ext>
                </a:extLst>
              </a:tr>
              <a:tr h="3004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Strongly typed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2308" marR="52308" marT="52308" marB="5230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49803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111262" y="717049"/>
            <a:ext cx="45837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However, comparing the metrics that only affect Reliability shows that, Java meets most of the conditions of being a reliable language. Hence, in our theoretical comparison, we can conclude that Java is the most reliable language amongst our 6 languages.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97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Survey results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58 participants: 11 nonprogrammers and 47 programmers</a:t>
            </a:r>
          </a:p>
          <a:p>
            <a:r>
              <a:rPr lang="en-US" dirty="0" smtClean="0"/>
              <a:t>Conducted over a 4 day period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20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722" y="566624"/>
            <a:ext cx="3925346" cy="248938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611" y="565080"/>
            <a:ext cx="3927780" cy="249092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48610" y="3236576"/>
            <a:ext cx="80944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Experienced programmers rated C to be the most readable, as the first and second quartile range from the values 3 to 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is a possible bias in the dataset as most of the participants of the experienced category were Computer Science majors studying at NSU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C is the first programming language taught in NSU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Nonprogrammers do not rate C highly, which further confirms the potential bias. Python and R get the highest scores, which is consistent with our theoretical findings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Interesting but expected finding: Programmers find their familiar language to be more readable, regardless of how easier other language’s syntax 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245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299" y="1334469"/>
            <a:ext cx="3899129" cy="24727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848" y="1334469"/>
            <a:ext cx="3899129" cy="24727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42299" y="3884968"/>
            <a:ext cx="79806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Experienced programmers gave similar values for writability, with Python getting the highest scores which is consistent with our theoretical findings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There was no distinct pattern seen for nonprogrammers as well, other than Java and C getting the lowest scores, which is also supported by our theoretical analysis.</a:t>
            </a:r>
          </a:p>
        </p:txBody>
      </p:sp>
    </p:spTree>
    <p:extLst>
      <p:ext uri="{BB962C8B-B14F-4D97-AF65-F5344CB8AC3E}">
        <p14:creationId xmlns:p14="http://schemas.microsoft.com/office/powerpoint/2010/main" val="233705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the limited scope of our research, the survey results do align with the theoretical analysis</a:t>
            </a:r>
          </a:p>
          <a:p>
            <a:r>
              <a:rPr lang="en-US" dirty="0" smtClean="0"/>
              <a:t>Python outperforms the other languages in terms of readability and writability</a:t>
            </a:r>
          </a:p>
          <a:p>
            <a:r>
              <a:rPr lang="en-US" dirty="0"/>
              <a:t>This analysis can be a point of reference when developing other languages in the future or iterating improvements of existing </a:t>
            </a:r>
            <a:r>
              <a:rPr lang="en-US" dirty="0" smtClean="0"/>
              <a:t>ones</a:t>
            </a:r>
          </a:p>
          <a:p>
            <a:r>
              <a:rPr lang="en-US" dirty="0" smtClean="0"/>
              <a:t>Huge scope for future work, such as experimentally comparing reliability, </a:t>
            </a:r>
            <a:r>
              <a:rPr lang="en-US" dirty="0"/>
              <a:t>quantitative</a:t>
            </a:r>
            <a:r>
              <a:rPr lang="en-US" dirty="0" smtClean="0"/>
              <a:t> analysis etc.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43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Currently, numerous programming languages exist, many of which are able to serve the same purpose</a:t>
            </a:r>
          </a:p>
          <a:p>
            <a:r>
              <a:rPr lang="en-US" dirty="0" smtClean="0"/>
              <a:t>Even then, some are more popular than others. Why?</a:t>
            </a:r>
          </a:p>
          <a:p>
            <a:r>
              <a:rPr lang="en-US" dirty="0" smtClean="0"/>
              <a:t>Mostly because, some languages are easier to learn than others</a:t>
            </a:r>
          </a:p>
          <a:p>
            <a:r>
              <a:rPr lang="en-US" dirty="0" smtClean="0"/>
              <a:t>How do we define this? Which factors determine ease of learning and usability?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8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Readability and Writability of a language determine the ease of learning</a:t>
            </a:r>
          </a:p>
          <a:p>
            <a:r>
              <a:rPr lang="en-US" dirty="0" smtClean="0"/>
              <a:t>Code that looks difficult to understand- will often be ignored by new users who are looking for a simpler choice</a:t>
            </a:r>
          </a:p>
          <a:p>
            <a:r>
              <a:rPr lang="en-US" dirty="0" smtClean="0"/>
              <a:t>On the other hand, reliability determines how many users keep using the same language year after year, for different purposes</a:t>
            </a:r>
          </a:p>
          <a:p>
            <a:r>
              <a:rPr lang="en-US" dirty="0" smtClean="0"/>
              <a:t>In this research, we tried to determine the Readability, Writability, and Reliability of 6 mainstream programming languages</a:t>
            </a:r>
          </a:p>
          <a:p>
            <a:r>
              <a:rPr lang="en-US" dirty="0" smtClean="0"/>
              <a:t>Languages</a:t>
            </a:r>
            <a:r>
              <a:rPr lang="en-US" dirty="0"/>
              <a:t>: C(oldest), </a:t>
            </a:r>
            <a:r>
              <a:rPr lang="en-US" dirty="0" smtClean="0"/>
              <a:t>C++, Java , </a:t>
            </a:r>
            <a:r>
              <a:rPr lang="en-US" dirty="0"/>
              <a:t>R </a:t>
            </a:r>
            <a:r>
              <a:rPr lang="en-US" dirty="0" smtClean="0"/>
              <a:t>, Python , </a:t>
            </a:r>
            <a:r>
              <a:rPr lang="en-US" dirty="0"/>
              <a:t>JavaScript </a:t>
            </a:r>
            <a:r>
              <a:rPr lang="en-US" dirty="0" smtClean="0"/>
              <a:t>(newest)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31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Defining Readability, Writability and Reliability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Readability- the ease of reading a program/ algorithm and understanding the working or procedure</a:t>
            </a:r>
          </a:p>
          <a:p>
            <a:r>
              <a:rPr lang="en-US" dirty="0" smtClean="0"/>
              <a:t>Writability- the efficiency or comfort in implementing a program/ algorithm </a:t>
            </a:r>
          </a:p>
          <a:p>
            <a:r>
              <a:rPr lang="en-US" dirty="0" smtClean="0"/>
              <a:t>Reliability- the assurance that the program/ algorithm can be modified in the future without breaking the old functionality, also the guarantee of proper exception and error handling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85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 that determine the 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metrics determine the readability, writability and reliability of a programing language, such as</a:t>
            </a:r>
          </a:p>
          <a:p>
            <a:pPr lvl="1"/>
            <a:r>
              <a:rPr lang="en-US" dirty="0" smtClean="0"/>
              <a:t>Simplicity,</a:t>
            </a:r>
          </a:p>
          <a:p>
            <a:pPr lvl="1"/>
            <a:r>
              <a:rPr lang="en-US" dirty="0" smtClean="0"/>
              <a:t>Orthogonality</a:t>
            </a:r>
          </a:p>
          <a:p>
            <a:pPr lvl="1"/>
            <a:r>
              <a:rPr lang="en-US" dirty="0" smtClean="0"/>
              <a:t>Indentation</a:t>
            </a:r>
          </a:p>
          <a:p>
            <a:pPr lvl="1"/>
            <a:r>
              <a:rPr lang="en-US" dirty="0" smtClean="0"/>
              <a:t>Syntax design</a:t>
            </a:r>
          </a:p>
          <a:p>
            <a:pPr lvl="1"/>
            <a:r>
              <a:rPr lang="en-US" dirty="0" smtClean="0"/>
              <a:t>Expressivity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00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429554"/>
              </p:ext>
            </p:extLst>
          </p:nvPr>
        </p:nvGraphicFramePr>
        <p:xfrm>
          <a:off x="945248" y="566358"/>
          <a:ext cx="3851195" cy="572516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2296">
                  <a:extLst>
                    <a:ext uri="{9D8B030D-6E8A-4147-A177-3AD203B41FA5}">
                      <a16:colId xmlns:a16="http://schemas.microsoft.com/office/drawing/2014/main" val="1913161632"/>
                    </a:ext>
                  </a:extLst>
                </a:gridCol>
                <a:gridCol w="2748899">
                  <a:extLst>
                    <a:ext uri="{9D8B030D-6E8A-4147-A177-3AD203B41FA5}">
                      <a16:colId xmlns:a16="http://schemas.microsoft.com/office/drawing/2014/main" val="170826537"/>
                    </a:ext>
                  </a:extLst>
                </a:gridCol>
              </a:tblGrid>
              <a:tr h="20660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Factors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0" marR="0" algn="ctr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Metrics (expected values)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231816591"/>
                  </a:ext>
                </a:extLst>
              </a:tr>
              <a:tr h="72417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Simplicity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Number of constructs (lesser the better) [1]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Feature multiplicity (should not be supported) [1]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Operator overloading (should not be supported) [1]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1467530936"/>
                  </a:ext>
                </a:extLst>
              </a:tr>
              <a:tr h="82768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Orthogonality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 dirty="0">
                          <a:effectLst/>
                        </a:rPr>
                        <a:t>Context-dependent syntax? (should not be) [8]</a:t>
                      </a:r>
                      <a:endParaRPr lang="en-US" sz="1000" dirty="0">
                        <a:effectLst/>
                      </a:endParaRPr>
                    </a:p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 dirty="0">
                          <a:effectLst/>
                        </a:rPr>
                        <a:t>Return types (should be consistent) [8]</a:t>
                      </a:r>
                      <a:endParaRPr lang="en-US" sz="1000" dirty="0">
                        <a:effectLst/>
                      </a:endParaRPr>
                    </a:p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 dirty="0">
                          <a:effectLst/>
                        </a:rPr>
                        <a:t>Exceptions in rules [return types, parameter passing] (should be consistent) [1]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2864515556"/>
                  </a:ext>
                </a:extLst>
              </a:tr>
              <a:tr h="3101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Data type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Support available for all data necessities? (should be available) [1]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3043019015"/>
                  </a:ext>
                </a:extLst>
              </a:tr>
              <a:tr h="51714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Syntax design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 dirty="0">
                          <a:effectLst/>
                        </a:rPr>
                        <a:t>Form and meaning (should be related to the meaning)</a:t>
                      </a:r>
                      <a:endParaRPr lang="en-US" sz="1000" dirty="0">
                        <a:effectLst/>
                      </a:endParaRPr>
                    </a:p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 dirty="0">
                          <a:effectLst/>
                        </a:rPr>
                        <a:t>Compound statements (should have definitive ways to signify hierarchy)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1690221594"/>
                  </a:ext>
                </a:extLst>
              </a:tr>
              <a:tr h="41363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Comment style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Allows single line? (should allow) [5]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Allows multi-line? (should not allow) [5]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2895641545"/>
                  </a:ext>
                </a:extLst>
              </a:tr>
              <a:tr h="41363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Whitespace /indentation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Indented? (should be)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White spacing disregarded? (should not be)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1062701735"/>
                  </a:ext>
                </a:extLst>
              </a:tr>
              <a:tr h="3101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Variable naming conventions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Enforced by language? (should be)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1661910251"/>
                  </a:ext>
                </a:extLst>
              </a:tr>
              <a:tr h="3101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Support of abstraction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Level of support (should be high-level support) [1]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4011499184"/>
                  </a:ext>
                </a:extLst>
              </a:tr>
              <a:tr h="3101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Expressivity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228600" marR="0" indent="-2286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Average number of lines needed to write a program (should be fewer) [1]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340444186"/>
                  </a:ext>
                </a:extLst>
              </a:tr>
              <a:tr h="41363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Type checking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228600" marR="0" indent="-2286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Done in compile-time or run-time? (should be compile-time/ statically)</a:t>
                      </a:r>
                      <a:endParaRPr lang="en-US" sz="1000">
                        <a:effectLst/>
                      </a:endParaRPr>
                    </a:p>
                    <a:p>
                      <a:pPr marL="228600" marR="0" indent="-2286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Strongly typed? (should be)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1386996295"/>
                  </a:ext>
                </a:extLst>
              </a:tr>
              <a:tr h="3101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Exception handling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>
                          <a:effectLst/>
                        </a:rPr>
                        <a:t>Available? (should be available)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207821636"/>
                  </a:ext>
                </a:extLst>
              </a:tr>
              <a:tr h="3101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Restricted aliasing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tc>
                  <a:txBody>
                    <a:bodyPr/>
                    <a:lstStyle/>
                    <a:p>
                      <a:pPr marL="342900" marR="0" lvl="0" indent="-342900" algn="l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57785" algn="l"/>
                        </a:tabLst>
                      </a:pPr>
                      <a:r>
                        <a:rPr lang="en-US" sz="900" dirty="0">
                          <a:effectLst/>
                        </a:rPr>
                        <a:t>Provided? (should be provided)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7945" marR="37945" marT="37945" marB="37945"/>
                </a:tc>
                <a:extLst>
                  <a:ext uri="{0D108BD9-81ED-4DB2-BD59-A6C34878D82A}">
                    <a16:rowId xmlns:a16="http://schemas.microsoft.com/office/drawing/2014/main" val="312501053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153890" y="955963"/>
            <a:ext cx="55279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made a table that defined which metrics influence or determine the factors, such 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Simplicity is determined by the number of constructs, its feature multiplicity and whether operator overloading is supported or not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Data type mainly refers to whether support to all data types is available or not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Hence, we highlighted what the values “should be” in order for the languages to be deemed readable, writable or reliable</a:t>
            </a:r>
          </a:p>
        </p:txBody>
      </p:sp>
    </p:spTree>
    <p:extLst>
      <p:ext uri="{BB962C8B-B14F-4D97-AF65-F5344CB8AC3E}">
        <p14:creationId xmlns:p14="http://schemas.microsoft.com/office/powerpoint/2010/main" val="231407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research, we made a theoretical comparison based on the metrics discussed previously, and then conducted a survey to check if user preferences align with the theoretical findings.</a:t>
            </a:r>
          </a:p>
          <a:p>
            <a:r>
              <a:rPr lang="en-US" dirty="0" smtClean="0"/>
              <a:t>Depending on how the metrics were present in the language, we formed a judgment criteria of 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045381"/>
              </p:ext>
            </p:extLst>
          </p:nvPr>
        </p:nvGraphicFramePr>
        <p:xfrm>
          <a:off x="4353168" y="4376342"/>
          <a:ext cx="3485662" cy="371504"/>
        </p:xfrm>
        <a:graphic>
          <a:graphicData uri="http://schemas.openxmlformats.org/drawingml/2006/table">
            <a:tbl>
              <a:tblPr firstRow="1" firstCol="1" bandRow="1"/>
              <a:tblGrid>
                <a:gridCol w="1161653">
                  <a:extLst>
                    <a:ext uri="{9D8B030D-6E8A-4147-A177-3AD203B41FA5}">
                      <a16:colId xmlns:a16="http://schemas.microsoft.com/office/drawing/2014/main" val="2450815220"/>
                    </a:ext>
                  </a:extLst>
                </a:gridCol>
                <a:gridCol w="1161653">
                  <a:extLst>
                    <a:ext uri="{9D8B030D-6E8A-4147-A177-3AD203B41FA5}">
                      <a16:colId xmlns:a16="http://schemas.microsoft.com/office/drawing/2014/main" val="724433886"/>
                    </a:ext>
                  </a:extLst>
                </a:gridCol>
                <a:gridCol w="1162356">
                  <a:extLst>
                    <a:ext uri="{9D8B030D-6E8A-4147-A177-3AD203B41FA5}">
                      <a16:colId xmlns:a16="http://schemas.microsoft.com/office/drawing/2014/main" val="312021503"/>
                    </a:ext>
                  </a:extLst>
                </a:gridCol>
              </a:tblGrid>
              <a:tr h="371504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400" b="1" spc="-5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BAD</a:t>
                      </a:r>
                      <a:endParaRPr lang="en-US" sz="1800" spc="-5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98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400" b="1" spc="-5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MODERATE</a:t>
                      </a:r>
                      <a:endParaRPr lang="en-US" sz="1800" spc="-5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400" b="1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GOOD</a:t>
                      </a:r>
                      <a:endParaRPr lang="en-US" sz="18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5190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104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90" y="543542"/>
            <a:ext cx="5638803" cy="59755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41477" y="1500553"/>
            <a:ext cx="45837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table formed for Readability comparison. It can be seen both Python and R have the most green boxes, which meant that theoretically, they meet the conditions of being a easily- readable language.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221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6090794"/>
              </p:ext>
            </p:extLst>
          </p:nvPr>
        </p:nvGraphicFramePr>
        <p:xfrm>
          <a:off x="1015999" y="1014681"/>
          <a:ext cx="3531063" cy="3416644"/>
        </p:xfrm>
        <a:graphic>
          <a:graphicData uri="http://schemas.openxmlformats.org/drawingml/2006/table">
            <a:tbl>
              <a:tblPr firstRow="1" firstCol="1" bandRow="1"/>
              <a:tblGrid>
                <a:gridCol w="895928">
                  <a:extLst>
                    <a:ext uri="{9D8B030D-6E8A-4147-A177-3AD203B41FA5}">
                      <a16:colId xmlns:a16="http://schemas.microsoft.com/office/drawing/2014/main" val="11780605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856522365"/>
                    </a:ext>
                  </a:extLst>
                </a:gridCol>
                <a:gridCol w="1637607">
                  <a:extLst>
                    <a:ext uri="{9D8B030D-6E8A-4147-A177-3AD203B41FA5}">
                      <a16:colId xmlns:a16="http://schemas.microsoft.com/office/drawing/2014/main" val="2422404260"/>
                    </a:ext>
                  </a:extLst>
                </a:gridCol>
              </a:tblGrid>
              <a:tr h="488092">
                <a:tc>
                  <a:txBody>
                    <a:bodyPr/>
                    <a:lstStyle/>
                    <a:p>
                      <a:endParaRPr lang="en-US" sz="16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Support for abstraction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Expressivity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853116"/>
                  </a:ext>
                </a:extLst>
              </a:tr>
              <a:tr h="48809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No support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98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About 5 lines needed to print hello world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68444"/>
                  </a:ext>
                </a:extLst>
              </a:tr>
              <a:tr h="48809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C++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High level abstraction 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About 6 lines needed to print hello world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9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1430498"/>
                  </a:ext>
                </a:extLst>
              </a:tr>
              <a:tr h="48809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Java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High level abstraction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About 5 lines needed to print hello world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630106"/>
                  </a:ext>
                </a:extLst>
              </a:tr>
              <a:tr h="48809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JavaScript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No built in support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98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 line to print hello world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95639"/>
                  </a:ext>
                </a:extLst>
              </a:tr>
              <a:tr h="48809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Python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High level abstraction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 line to print hello world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465706"/>
                  </a:ext>
                </a:extLst>
              </a:tr>
              <a:tr h="48809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High level abstraction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 line to print hello world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215534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630616" y="1014681"/>
            <a:ext cx="45837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Similarly, the table for Writability comparison also shows that both Python and R have the most green boxes, which meant that theoretically, they meet the conditions of being a easily- writable language.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1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432</TotalTime>
  <Words>1185</Words>
  <Application>Microsoft Office PowerPoint</Application>
  <PresentationFormat>Widescreen</PresentationFormat>
  <Paragraphs>141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SimSun</vt:lpstr>
      <vt:lpstr>Arial</vt:lpstr>
      <vt:lpstr>Garamond</vt:lpstr>
      <vt:lpstr>Symbol</vt:lpstr>
      <vt:lpstr>Times New Roman</vt:lpstr>
      <vt:lpstr>Organic</vt:lpstr>
      <vt:lpstr>Comparative Analysis of Six Programming Languages Based on Readability, Writability, and Reliability</vt:lpstr>
      <vt:lpstr>Motivation</vt:lpstr>
      <vt:lpstr>Problem statement</vt:lpstr>
      <vt:lpstr>Defining Readability, Writability and Reliability</vt:lpstr>
      <vt:lpstr>Metrics that determine the criteria</vt:lpstr>
      <vt:lpstr>PowerPoint Presentation</vt:lpstr>
      <vt:lpstr>Methodology </vt:lpstr>
      <vt:lpstr>PowerPoint Presentation</vt:lpstr>
      <vt:lpstr>PowerPoint Presentation</vt:lpstr>
      <vt:lpstr>PowerPoint Presentation</vt:lpstr>
      <vt:lpstr>Survey results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Analysis of Six Programming Languages Based on Readability, Writability, and Reliability</dc:title>
  <dc:creator>ZahinAhmed</dc:creator>
  <cp:lastModifiedBy>ZahinAhmed</cp:lastModifiedBy>
  <cp:revision>26</cp:revision>
  <dcterms:created xsi:type="dcterms:W3CDTF">2021-11-15T20:00:41Z</dcterms:created>
  <dcterms:modified xsi:type="dcterms:W3CDTF">2021-11-18T07:09:39Z</dcterms:modified>
</cp:coreProperties>
</file>

<file path=docProps/thumbnail.jpeg>
</file>